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4023" r:id="rId1"/>
  </p:sldMasterIdLst>
  <p:notesMasterIdLst>
    <p:notesMasterId r:id="rId35"/>
  </p:notesMasterIdLst>
  <p:sldIdLst>
    <p:sldId id="256" r:id="rId2"/>
    <p:sldId id="279" r:id="rId3"/>
    <p:sldId id="280" r:id="rId4"/>
    <p:sldId id="257" r:id="rId5"/>
    <p:sldId id="281" r:id="rId6"/>
    <p:sldId id="282" r:id="rId7"/>
    <p:sldId id="259" r:id="rId8"/>
    <p:sldId id="283" r:id="rId9"/>
    <p:sldId id="268" r:id="rId10"/>
    <p:sldId id="285" r:id="rId11"/>
    <p:sldId id="286" r:id="rId12"/>
    <p:sldId id="287" r:id="rId13"/>
    <p:sldId id="288" r:id="rId14"/>
    <p:sldId id="289" r:id="rId15"/>
    <p:sldId id="260" r:id="rId16"/>
    <p:sldId id="261" r:id="rId17"/>
    <p:sldId id="262" r:id="rId18"/>
    <p:sldId id="292" r:id="rId19"/>
    <p:sldId id="271" r:id="rId20"/>
    <p:sldId id="263" r:id="rId21"/>
    <p:sldId id="269" r:id="rId22"/>
    <p:sldId id="270" r:id="rId23"/>
    <p:sldId id="278" r:id="rId24"/>
    <p:sldId id="265" r:id="rId25"/>
    <p:sldId id="272" r:id="rId26"/>
    <p:sldId id="273" r:id="rId27"/>
    <p:sldId id="264" r:id="rId28"/>
    <p:sldId id="266" r:id="rId29"/>
    <p:sldId id="274" r:id="rId30"/>
    <p:sldId id="267" r:id="rId31"/>
    <p:sldId id="290" r:id="rId32"/>
    <p:sldId id="291" r:id="rId33"/>
    <p:sldId id="27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17"/>
  </p:normalViewPr>
  <p:slideViewPr>
    <p:cSldViewPr snapToGrid="0" snapToObjects="1">
      <p:cViewPr>
        <p:scale>
          <a:sx n="70" d="100"/>
          <a:sy n="70" d="100"/>
        </p:scale>
        <p:origin x="72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3B810E5-D8B9-E44C-B06F-A6A2B92E4978}" type="datetime1">
              <a:rPr lang="en-IN" smtClean="0"/>
              <a:t>20-05-2021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894327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59A4C-5AE7-BD43-ABF3-1BE7D8BEFE1C}" type="datetime1">
              <a:rPr lang="en-IN" smtClean="0"/>
              <a:t>20-05-2021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1702550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7173729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20216648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76369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10301802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59A4C-5AE7-BD43-ABF3-1BE7D8BEFE1C}"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5333819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5A203-4E5B-7C4F-BA70-481DD4DF6F5C}"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685522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AA9373-E5A3-3646-94F5-0C005CD8EAF1}"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15720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BE53AA-E8AF-4C43-AA4A-F8A01109514E}"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79716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8E9080-3392-FE44-881A-731CA9A78B97}" type="datetime1">
              <a:rPr lang="en-IN" smtClean="0"/>
              <a:t>20-05-2021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689141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6B7255-BA56-F44A-B3CD-AA6CEB676C47}" type="datetime1">
              <a:rPr lang="en-IN" smtClean="0"/>
              <a:t>20-05-2021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26281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289747-1E79-8041-A160-084EBAD79B6C}" type="datetime1">
              <a:rPr lang="en-IN" smtClean="0"/>
              <a:t>20-05-2021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271376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19C4E3-A734-744E-89DD-E939AF88222F}" type="datetime1">
              <a:rPr lang="en-IN" smtClean="0"/>
              <a:t>20-05-2021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1429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875150D-0CC1-0446-B0A6-7D95C9D42A83}" type="datetime1">
              <a:rPr lang="en-IN" smtClean="0"/>
              <a:t>20-05-2021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4027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F8B615-CDCF-2442-9D77-7006D701BC5C}" type="datetime1">
              <a:rPr lang="en-IN" smtClean="0"/>
              <a:t>20-05-2021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25578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A431DE-91AE-A640-9D05-DE0C10762CA3}" type="datetime1">
              <a:rPr lang="en-IN" smtClean="0"/>
              <a:t>20-05-2021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04413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859A4C-5AE7-BD43-ABF3-1BE7D8BEFE1C}" type="datetime1">
              <a:rPr lang="en-IN" smtClean="0"/>
              <a:t>20-05-2021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3989650210"/>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foursquare.com/docs/developer-console" TargetMode="External"/><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 Id="rId4" Type="http://schemas.openxmlformats.org/officeDocument/2006/relationships/hyperlink" Target="https://www.freecodecamp.org/news/8-clustering-algorithms-in-machine-learning-that-all-data-scientists-should-know/"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28789" y="1171978"/>
            <a:ext cx="11964473" cy="1249250"/>
          </a:xfrm>
        </p:spPr>
        <p:txBody>
          <a:bodyPr>
            <a:normAutofit fontScale="90000"/>
          </a:bodyPr>
          <a:lstStyle/>
          <a:p>
            <a:pPr marL="0" indent="0" algn="ctr"/>
            <a:r>
              <a:rPr lang="en-US" sz="5300" dirty="0">
                <a:latin typeface="Times New Roman" panose="02020603050405020304" pitchFamily="18" charset="0"/>
                <a:cs typeface="Times New Roman" panose="02020603050405020304" pitchFamily="18" charset="0"/>
              </a:rPr>
              <a:t>Location analyzer</a:t>
            </a:r>
            <a:br>
              <a:rPr lang="en-US"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2620851"/>
            <a:ext cx="8096518" cy="3631843"/>
          </a:xfrm>
        </p:spPr>
        <p:txBody>
          <a:bodyPr>
            <a:normAutofit fontScale="25000" lnSpcReduction="20000"/>
          </a:bodyPr>
          <a:lstStyle/>
          <a:p>
            <a:pPr marL="0" indent="0" algn="ctr">
              <a:buNone/>
            </a:pPr>
            <a:endParaRPr lang="en-US" sz="3200" dirty="0"/>
          </a:p>
          <a:p>
            <a:pPr marL="0" indent="0" algn="ctr">
              <a:buNone/>
            </a:pPr>
            <a:r>
              <a:rPr lang="en-US" sz="3200" b="1" dirty="0"/>
              <a:t> </a:t>
            </a:r>
            <a:r>
              <a:rPr lang="en-US" sz="8000" b="1" dirty="0">
                <a:latin typeface="Times New Roman" panose="02020603050405020304" pitchFamily="18" charset="0"/>
                <a:cs typeface="Times New Roman" panose="02020603050405020304" pitchFamily="18" charset="0"/>
              </a:rPr>
              <a:t>Reported by:</a:t>
            </a:r>
          </a:p>
          <a:p>
            <a:pPr marL="0" indent="0" algn="ctr">
              <a:buNone/>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B. MOUNIKA(N160672)</a:t>
            </a:r>
          </a:p>
          <a:p>
            <a:pPr algn="ctr">
              <a:lnSpc>
                <a:spcPct val="150000"/>
              </a:lnSpc>
              <a:spcAft>
                <a:spcPts val="800"/>
              </a:spcAft>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K. KALYANI(N161182)</a:t>
            </a:r>
            <a:endParaRPr lang="en-IN" sz="80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800"/>
              </a:spcAft>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S. PARVATHI(N160653)</a:t>
            </a:r>
            <a:endParaRPr lang="en-IN" sz="80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800"/>
              </a:spcAft>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S. JASWANI DEVI(N160666)</a:t>
            </a:r>
            <a:endParaRPr lang="en-IN" sz="80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800"/>
              </a:spcAft>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SHAMEENA SULTANA(N160562)</a:t>
            </a:r>
            <a:endParaRPr lang="en-IN" sz="80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800"/>
              </a:spcAft>
            </a:pPr>
            <a:r>
              <a:rPr lang="en-US" sz="8000" dirty="0">
                <a:effectLst/>
                <a:latin typeface="Times New Roman" panose="02020603050405020304" pitchFamily="18" charset="0"/>
                <a:ea typeface="Times New Roman" panose="02020603050405020304" pitchFamily="18" charset="0"/>
                <a:cs typeface="Times New Roman" panose="02020603050405020304" pitchFamily="18" charset="0"/>
              </a:rPr>
              <a:t>G. VIJAY KUMAR(N160413)</a:t>
            </a:r>
            <a:endParaRPr lang="en-US" sz="8000" dirty="0">
              <a:latin typeface="Times New Roman" panose="02020603050405020304" pitchFamily="18" charset="0"/>
              <a:cs typeface="Times New Roman" panose="02020603050405020304" pitchFamily="18" charset="0"/>
            </a:endParaRPr>
          </a:p>
          <a:p>
            <a:pPr marL="0" indent="0" algn="ctr">
              <a:buNone/>
            </a:pPr>
            <a:endParaRPr lang="en-US" sz="4800" dirty="0"/>
          </a:p>
          <a:p>
            <a:pPr marL="0" indent="0" algn="ctr">
              <a:buNone/>
            </a:pPr>
            <a:endParaRPr lang="en-US" sz="3200" dirty="0"/>
          </a:p>
          <a:p>
            <a:pPr marL="0" indent="0" algn="ctr">
              <a:buNone/>
            </a:pPr>
            <a:r>
              <a:rPr lang="en-US" sz="3200" dirty="0"/>
              <a:t>			</a:t>
            </a:r>
            <a:endParaRPr lang="en-US" dirty="0"/>
          </a:p>
          <a:p>
            <a:pPr marL="0" indent="0" algn="ctr">
              <a:buNone/>
            </a:pPr>
            <a:endParaRPr lang="en-US" dirty="0"/>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D2A9-BCA0-463A-AC23-9366EB50B511}"/>
              </a:ext>
            </a:extLst>
          </p:cNvPr>
          <p:cNvSpPr>
            <a:spLocks noGrp="1"/>
          </p:cNvSpPr>
          <p:nvPr>
            <p:ph type="title"/>
          </p:nvPr>
        </p:nvSpPr>
        <p:spPr>
          <a:xfrm>
            <a:off x="933718" y="601014"/>
            <a:ext cx="10131425" cy="1456267"/>
          </a:xfrm>
        </p:spPr>
        <p:txBody>
          <a:bodyPr>
            <a:normAutofit/>
          </a:bodyPr>
          <a:lstStyle/>
          <a:p>
            <a:pPr algn="ctr"/>
            <a:r>
              <a:rPr lang="en-IN" dirty="0">
                <a:effectLst/>
                <a:latin typeface="Times New Roman" panose="02020603050405020304" pitchFamily="18" charset="0"/>
                <a:ea typeface="Calibri" panose="020F0502020204030204" pitchFamily="34" charset="0"/>
                <a:cs typeface="Times New Roman" panose="02020603050405020304" pitchFamily="18" charset="0"/>
              </a:rPr>
              <a:t>Geographical Coordinates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F74262-1941-4C24-92EC-871ECB11E1F2}"/>
              </a:ext>
            </a:extLst>
          </p:cNvPr>
          <p:cNvSpPr>
            <a:spLocks noGrp="1"/>
          </p:cNvSpPr>
          <p:nvPr>
            <p:ph idx="1"/>
          </p:nvPr>
        </p:nvSpPr>
        <p:spPr>
          <a:xfrm>
            <a:off x="264016" y="1487509"/>
            <a:ext cx="11663967" cy="5151550"/>
          </a:xfrm>
        </p:spPr>
        <p:txBody>
          <a:bodyPr>
            <a:noAutofit/>
          </a:bodyPr>
          <a:lstStyle/>
          <a:p>
            <a:pPr marL="0" indent="0" algn="just">
              <a:lnSpc>
                <a:spcPct val="150000"/>
              </a:lnSpc>
              <a:spcAft>
                <a:spcPts val="8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The geocoder library in python has been used to obtain latitude and longitude data for various neighbourhoods in Mumbai. The coordinates of all neighbourhoods in Mumbai are used to check the accuracy of coordinates given on Wikipedia and replace them in our data frame if the absolute difference is more than 0.001. These refined coordinates are then further used for plotting neighbourhoods using the Folium library in python. Figure 3 shows the coordinates of neighbourhoods in Mumbai obtained from Wikipedia as ‘Latitude’ and ‘Longitude’ and those obtained from geocoder as ‘Latitude1’ and ‘Longitude1’. Furthermore, it also shows the absolute difference between the two latitude columns and the two longitude columns as ‘Latdiff’ and ‘Longdiff’, respectively. Once again only the top 10 rows are shown.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AC74DB6-9A4B-4290-889C-C8DB3ED655B8}"/>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3698318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F394-BB10-4BF7-A790-B5B2A2F51545}"/>
              </a:ext>
            </a:extLst>
          </p:cNvPr>
          <p:cNvSpPr>
            <a:spLocks noGrp="1"/>
          </p:cNvSpPr>
          <p:nvPr>
            <p:ph type="title"/>
          </p:nvPr>
        </p:nvSpPr>
        <p:spPr>
          <a:xfrm>
            <a:off x="167425" y="609600"/>
            <a:ext cx="11719775" cy="1456267"/>
          </a:xfrm>
        </p:spPr>
        <p:txBody>
          <a:bodyPr>
            <a:noAutofit/>
          </a:bodyPr>
          <a:lstStyle/>
          <a:p>
            <a:pPr algn="ctr"/>
            <a:r>
              <a:rPr lang="en-IN" sz="2000" dirty="0">
                <a:effectLst/>
                <a:latin typeface="Times New Roman" panose="02020603050405020304" pitchFamily="18" charset="0"/>
                <a:ea typeface="Times New Roman" panose="02020603050405020304" pitchFamily="18" charset="0"/>
              </a:rPr>
              <a:t>Absolute difference between latitude and longitude values obtained from Wikipedia and Geocoder.</a:t>
            </a:r>
            <a:endParaRPr lang="en-IN" sz="2000" dirty="0"/>
          </a:p>
        </p:txBody>
      </p:sp>
      <p:pic>
        <p:nvPicPr>
          <p:cNvPr id="5" name="Content Placeholder 4">
            <a:extLst>
              <a:ext uri="{FF2B5EF4-FFF2-40B4-BE49-F238E27FC236}">
                <a16:creationId xmlns:a16="http://schemas.microsoft.com/office/drawing/2014/main" id="{2CCFD177-0916-4709-ABE4-1E6BB57A36DE}"/>
              </a:ext>
            </a:extLst>
          </p:cNvPr>
          <p:cNvPicPr>
            <a:picLocks noGrp="1" noChangeAspect="1"/>
          </p:cNvPicPr>
          <p:nvPr>
            <p:ph idx="1"/>
          </p:nvPr>
        </p:nvPicPr>
        <p:blipFill>
          <a:blip r:embed="rId2"/>
          <a:stretch>
            <a:fillRect/>
          </a:stretch>
        </p:blipFill>
        <p:spPr>
          <a:xfrm>
            <a:off x="2240052" y="1864093"/>
            <a:ext cx="7244989" cy="3735928"/>
          </a:xfrm>
          <a:prstGeom prst="rect">
            <a:avLst/>
          </a:prstGeom>
        </p:spPr>
      </p:pic>
      <p:sp>
        <p:nvSpPr>
          <p:cNvPr id="4" name="Slide Number Placeholder 3">
            <a:extLst>
              <a:ext uri="{FF2B5EF4-FFF2-40B4-BE49-F238E27FC236}">
                <a16:creationId xmlns:a16="http://schemas.microsoft.com/office/drawing/2014/main" id="{3A374108-C091-4F7F-B059-EFC1A1A55B3B}"/>
              </a:ext>
            </a:extLst>
          </p:cNvPr>
          <p:cNvSpPr>
            <a:spLocks noGrp="1"/>
          </p:cNvSpPr>
          <p:nvPr>
            <p:ph type="sldNum" sz="quarter" idx="12"/>
          </p:nvPr>
        </p:nvSpPr>
        <p:spPr/>
        <p:txBody>
          <a:bodyPr/>
          <a:lstStyle/>
          <a:p>
            <a:fld id="{CA090DF8-AF30-2C41-B480-C5C8796E225F}" type="slidenum">
              <a:rPr lang="en-US" smtClean="0"/>
              <a:t>10</a:t>
            </a:fld>
            <a:endParaRPr lang="en-US"/>
          </a:p>
        </p:txBody>
      </p:sp>
    </p:spTree>
    <p:extLst>
      <p:ext uri="{BB962C8B-B14F-4D97-AF65-F5344CB8AC3E}">
        <p14:creationId xmlns:p14="http://schemas.microsoft.com/office/powerpoint/2010/main" val="3975155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3634-FC68-45BE-A604-32AE492C3AB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5C2F9FC0-ED42-4D4C-99C9-FB1E9BC4F2AE}"/>
              </a:ext>
            </a:extLst>
          </p:cNvPr>
          <p:cNvSpPr>
            <a:spLocks noGrp="1"/>
          </p:cNvSpPr>
          <p:nvPr>
            <p:ph idx="1"/>
          </p:nvPr>
        </p:nvSpPr>
        <p:spPr>
          <a:xfrm>
            <a:off x="838200" y="845210"/>
            <a:ext cx="10515600" cy="1005523"/>
          </a:xfrm>
        </p:spPr>
        <p:txBody>
          <a:bodyPr>
            <a:normAutofit/>
          </a:bodyPr>
          <a:lstStyle/>
          <a:p>
            <a:pPr marL="0" indent="0" algn="ctr">
              <a:buNone/>
            </a:pPr>
            <a:r>
              <a:rPr lang="en-IN" sz="2000" dirty="0">
                <a:latin typeface="Times New Roman" panose="02020603050405020304" pitchFamily="18" charset="0"/>
                <a:ea typeface="Calibri" panose="020F0502020204030204" pitchFamily="34" charset="0"/>
                <a:cs typeface="Times New Roman" panose="02020603050405020304" pitchFamily="18" charset="0"/>
              </a:rPr>
              <a:t>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op 10 rows of the final Mumbai neighbourhoods data frame after replacing the latitude and longitude values as mentioned before and dropping unnecessary columns.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B0AF68-22AA-48F5-83D1-41E1F07B7A48}"/>
              </a:ext>
            </a:extLst>
          </p:cNvPr>
          <p:cNvSpPr>
            <a:spLocks noGrp="1"/>
          </p:cNvSpPr>
          <p:nvPr>
            <p:ph type="sldNum" sz="quarter" idx="12"/>
          </p:nvPr>
        </p:nvSpPr>
        <p:spPr/>
        <p:txBody>
          <a:bodyPr/>
          <a:lstStyle/>
          <a:p>
            <a:fld id="{CA090DF8-AF30-2C41-B480-C5C8796E225F}" type="slidenum">
              <a:rPr lang="en-US" smtClean="0"/>
              <a:t>11</a:t>
            </a:fld>
            <a:endParaRPr lang="en-US"/>
          </a:p>
        </p:txBody>
      </p:sp>
      <p:pic>
        <p:nvPicPr>
          <p:cNvPr id="5" name="Picture 4">
            <a:extLst>
              <a:ext uri="{FF2B5EF4-FFF2-40B4-BE49-F238E27FC236}">
                <a16:creationId xmlns:a16="http://schemas.microsoft.com/office/drawing/2014/main" id="{DCBE6C67-7759-4412-A1EE-C41BD7F2774C}"/>
              </a:ext>
            </a:extLst>
          </p:cNvPr>
          <p:cNvPicPr/>
          <p:nvPr/>
        </p:nvPicPr>
        <p:blipFill>
          <a:blip r:embed="rId2">
            <a:extLst>
              <a:ext uri="{28A0092B-C50C-407E-A947-70E740481C1C}">
                <a14:useLocalDpi xmlns:a14="http://schemas.microsoft.com/office/drawing/2010/main" val="0"/>
              </a:ext>
            </a:extLst>
          </a:blip>
          <a:stretch>
            <a:fillRect/>
          </a:stretch>
        </p:blipFill>
        <p:spPr>
          <a:xfrm>
            <a:off x="3360000" y="2065867"/>
            <a:ext cx="5472000" cy="4212000"/>
          </a:xfrm>
          <a:prstGeom prst="rect">
            <a:avLst/>
          </a:prstGeom>
        </p:spPr>
      </p:pic>
    </p:spTree>
    <p:extLst>
      <p:ext uri="{BB962C8B-B14F-4D97-AF65-F5344CB8AC3E}">
        <p14:creationId xmlns:p14="http://schemas.microsoft.com/office/powerpoint/2010/main" val="241287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213A-8E66-44FB-84C3-8E6D0BB494DA}"/>
              </a:ext>
            </a:extLst>
          </p:cNvPr>
          <p:cNvSpPr>
            <a:spLocks noGrp="1"/>
          </p:cNvSpPr>
          <p:nvPr>
            <p:ph type="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Venue data</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78E14B-525C-4D2F-A7FD-113B1C916780}"/>
              </a:ext>
            </a:extLst>
          </p:cNvPr>
          <p:cNvSpPr>
            <a:spLocks noGrp="1"/>
          </p:cNvSpPr>
          <p:nvPr>
            <p:ph idx="1"/>
          </p:nvPr>
        </p:nvSpPr>
        <p:spPr/>
        <p:txBody>
          <a:bodyPr/>
          <a:lstStyle/>
          <a:p>
            <a:pPr marL="0" indent="0" algn="just">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The venue data has been extracted using the Foursquare API. This data contains venue recommendations for all neighbourhoods in Mumbai and is used to study the popular venues of different neighbourhoods as well as build the unsupervised learning model to cluster neighbourhoods. The venue recommendations of all neighbourhoods were obtained with a limit of 200, that is, maximum of 200 venue recommendations per neighbourhood and a radius of 1 km around the neighbourhood’s geographical coordinates. Figure 5 shows the top 10 rows depicting the results obtained after cleaning the data from Foursquare API.</a:t>
            </a:r>
          </a:p>
          <a:p>
            <a:pPr algn="just"/>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6F31814-5C42-4202-B1B8-E5C9D768302E}"/>
              </a:ext>
            </a:extLst>
          </p:cNvPr>
          <p:cNvSpPr>
            <a:spLocks noGrp="1"/>
          </p:cNvSpPr>
          <p:nvPr>
            <p:ph type="sldNum" sz="quarter" idx="12"/>
          </p:nvPr>
        </p:nvSpPr>
        <p:spPr/>
        <p:txBody>
          <a:bodyPr/>
          <a:lstStyle/>
          <a:p>
            <a:fld id="{CA090DF8-AF30-2C41-B480-C5C8796E225F}" type="slidenum">
              <a:rPr lang="en-US" smtClean="0"/>
              <a:t>12</a:t>
            </a:fld>
            <a:endParaRPr lang="en-US"/>
          </a:p>
        </p:txBody>
      </p:sp>
    </p:spTree>
    <p:extLst>
      <p:ext uri="{BB962C8B-B14F-4D97-AF65-F5344CB8AC3E}">
        <p14:creationId xmlns:p14="http://schemas.microsoft.com/office/powerpoint/2010/main" val="746628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7DE4-D677-414B-A00B-D7DC3657A96E}"/>
              </a:ext>
            </a:extLst>
          </p:cNvPr>
          <p:cNvSpPr>
            <a:spLocks noGrp="1"/>
          </p:cNvSpPr>
          <p:nvPr>
            <p:ph type="title"/>
          </p:nvPr>
        </p:nvSpPr>
        <p:spPr>
          <a:xfrm>
            <a:off x="4625787" y="5176555"/>
            <a:ext cx="3085197" cy="964938"/>
          </a:xfrm>
        </p:spPr>
        <p:txBody>
          <a:bodyPr>
            <a:normAutofit/>
          </a:bodyPr>
          <a:lstStyle/>
          <a:p>
            <a:r>
              <a:rPr lang="en-US" sz="2400" dirty="0">
                <a:latin typeface="Times New Roman" panose="02020603050405020304" pitchFamily="18" charset="0"/>
                <a:cs typeface="Times New Roman" panose="02020603050405020304" pitchFamily="18" charset="0"/>
              </a:rPr>
              <a:t>Venue dataset</a:t>
            </a:r>
            <a:endParaRPr lang="en-IN"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72F1871-3C0A-4D58-8A6A-CBEA50A2BC8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16273" y="1503000"/>
            <a:ext cx="8496000" cy="3852000"/>
          </a:xfrm>
          <a:prstGeom prst="rect">
            <a:avLst/>
          </a:prstGeom>
        </p:spPr>
      </p:pic>
      <p:sp>
        <p:nvSpPr>
          <p:cNvPr id="4" name="Slide Number Placeholder 3">
            <a:extLst>
              <a:ext uri="{FF2B5EF4-FFF2-40B4-BE49-F238E27FC236}">
                <a16:creationId xmlns:a16="http://schemas.microsoft.com/office/drawing/2014/main" id="{A0183F26-67E1-4E7F-9A91-C160CE0DA1F8}"/>
              </a:ext>
            </a:extLst>
          </p:cNvPr>
          <p:cNvSpPr>
            <a:spLocks noGrp="1"/>
          </p:cNvSpPr>
          <p:nvPr>
            <p:ph type="sldNum" sz="quarter" idx="12"/>
          </p:nvPr>
        </p:nvSpPr>
        <p:spPr/>
        <p:txBody>
          <a:bodyPr/>
          <a:lstStyle/>
          <a:p>
            <a:fld id="{CA090DF8-AF30-2C41-B480-C5C8796E225F}" type="slidenum">
              <a:rPr lang="en-US" smtClean="0"/>
              <a:t>13</a:t>
            </a:fld>
            <a:endParaRPr lang="en-US"/>
          </a:p>
        </p:txBody>
      </p:sp>
    </p:spTree>
    <p:extLst>
      <p:ext uri="{BB962C8B-B14F-4D97-AF65-F5344CB8AC3E}">
        <p14:creationId xmlns:p14="http://schemas.microsoft.com/office/powerpoint/2010/main" val="349515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a:xfrm>
            <a:off x="623217" y="412617"/>
            <a:ext cx="4303626" cy="1253185"/>
          </a:xfrm>
        </p:spPr>
        <p:txBody>
          <a:bodyPr/>
          <a:lstStyle/>
          <a:p>
            <a:r>
              <a:rPr lang="en-US"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570426" y="1392071"/>
            <a:ext cx="6039592" cy="5329403"/>
          </a:xfrm>
        </p:spPr>
        <p:txBody>
          <a:bodyPr>
            <a:noAutofit/>
          </a:bodyPr>
          <a:lstStyle/>
          <a:p>
            <a:r>
              <a:rPr lang="en-US" sz="2400" b="1" dirty="0">
                <a:latin typeface="Times New Roman" panose="02020603050405020304" pitchFamily="18" charset="0"/>
                <a:cs typeface="Times New Roman" panose="02020603050405020304" pitchFamily="18" charset="0"/>
              </a:rPr>
              <a:t>Data Visualization</a:t>
            </a:r>
          </a:p>
          <a:p>
            <a:pPr lvl="1"/>
            <a:r>
              <a:rPr lang="en-US" sz="2400" dirty="0">
                <a:latin typeface="Times New Roman" panose="02020603050405020304" pitchFamily="18" charset="0"/>
                <a:cs typeface="Times New Roman" panose="02020603050405020304" pitchFamily="18" charset="0"/>
              </a:rPr>
              <a:t>Mumbai </a:t>
            </a:r>
            <a:r>
              <a:rPr lang="en-IN" sz="2400" dirty="0">
                <a:latin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data was plotted for providing a better understanding</a:t>
            </a:r>
          </a:p>
          <a:p>
            <a:pPr lvl="1"/>
            <a:r>
              <a:rPr lang="en-US" sz="2400" dirty="0">
                <a:latin typeface="Times New Roman" panose="02020603050405020304" pitchFamily="18" charset="0"/>
                <a:cs typeface="Times New Roman" panose="02020603050405020304" pitchFamily="18" charset="0"/>
              </a:rPr>
              <a:t>The graph alongside depicts the number of </a:t>
            </a:r>
            <a:r>
              <a:rPr lang="en-IN" sz="2400" dirty="0">
                <a:latin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in each location of Mumbai</a:t>
            </a:r>
          </a:p>
          <a:p>
            <a:pPr lvl="1"/>
            <a:r>
              <a:rPr lang="en-US" sz="2400" dirty="0">
                <a:latin typeface="Times New Roman" panose="02020603050405020304" pitchFamily="18" charset="0"/>
                <a:cs typeface="Times New Roman" panose="02020603050405020304" pitchFamily="18" charset="0"/>
              </a:rPr>
              <a:t>All </a:t>
            </a:r>
            <a:r>
              <a:rPr lang="en-IN" sz="2400" dirty="0">
                <a:latin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on the outskirts of the city have been grouped as “Mumbai”</a:t>
            </a:r>
          </a:p>
          <a:p>
            <a:pPr lvl="1"/>
            <a:r>
              <a:rPr lang="en-US" sz="2400" dirty="0">
                <a:latin typeface="Times New Roman" panose="02020603050405020304" pitchFamily="18" charset="0"/>
                <a:cs typeface="Times New Roman" panose="02020603050405020304" pitchFamily="18" charset="0"/>
              </a:rPr>
              <a:t>Western Suburbs and South Mumbai contain the highest number of </a:t>
            </a:r>
            <a:r>
              <a:rPr lang="en-IN" sz="2400" dirty="0">
                <a:latin typeface="Times New Roman" panose="02020603050405020304" pitchFamily="18" charset="0"/>
                <a:cs typeface="Times New Roman" panose="02020603050405020304" pitchFamily="18" charset="0"/>
              </a:rPr>
              <a:t>neighbourhoods </a:t>
            </a:r>
            <a:endParaRPr lang="en-US"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14</a:t>
            </a:fld>
            <a:endParaRPr lang="en-US"/>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50307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520652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Number of  neighbourhoods grouped by location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4947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491319" y="609600"/>
            <a:ext cx="11150221" cy="903927"/>
          </a:xfrm>
        </p:spPr>
        <p:txBody>
          <a:bodyPr>
            <a:noAutofit/>
          </a:bodyPr>
          <a:lstStyle/>
          <a:p>
            <a:pPr lvl="1"/>
            <a:r>
              <a:rPr lang="en-US" sz="2400" dirty="0">
                <a:latin typeface="Times New Roman" panose="02020603050405020304" pitchFamily="18" charset="0"/>
                <a:cs typeface="Times New Roman" panose="02020603050405020304" pitchFamily="18" charset="0"/>
              </a:rPr>
              <a:t>The Folium library in python was used to visualize the spread of all  </a:t>
            </a:r>
            <a:r>
              <a:rPr lang="en-IN" sz="2400" dirty="0">
                <a:latin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across Mumbai</a:t>
            </a:r>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15</a:t>
            </a:fld>
            <a:endParaRPr lang="en-US"/>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1834486" y="1690175"/>
            <a:ext cx="8256896" cy="4357047"/>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3478193" y="6047222"/>
            <a:ext cx="5497974" cy="369332"/>
          </a:xfrm>
          <a:prstGeom prst="rect">
            <a:avLst/>
          </a:prstGeom>
          <a:noFill/>
        </p:spPr>
        <p:txBody>
          <a:bodyPr wrap="square" rtlCol="0">
            <a:spAutoFit/>
          </a:bodyPr>
          <a:lstStyle/>
          <a:p>
            <a:pPr algn="ctr"/>
            <a:r>
              <a:rPr lang="en-IN" dirty="0"/>
              <a:t>The neighbourhood spread across Mumbai</a:t>
            </a:r>
            <a:endParaRPr lang="en-US" dirty="0"/>
          </a:p>
        </p:txBody>
      </p:sp>
    </p:spTree>
    <p:extLst>
      <p:ext uri="{BB962C8B-B14F-4D97-AF65-F5344CB8AC3E}">
        <p14:creationId xmlns:p14="http://schemas.microsoft.com/office/powerpoint/2010/main" val="1670180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a:xfrm>
            <a:off x="3306739" y="968298"/>
            <a:ext cx="5578522" cy="862210"/>
          </a:xfrm>
        </p:spPr>
        <p:txBody>
          <a:bodyPr>
            <a:normAutofit/>
          </a:bodyPr>
          <a:lstStyle/>
          <a:p>
            <a:r>
              <a:rPr lang="en-US" dirty="0">
                <a:latin typeface="Times New Roman" panose="02020603050405020304" pitchFamily="18" charset="0"/>
                <a:cs typeface="Times New Roman" panose="02020603050405020304" pitchFamily="18" charset="0"/>
              </a:rPr>
              <a:t> Feature extraction</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43887" y="2022559"/>
            <a:ext cx="10947778" cy="2812882"/>
          </a:xfrm>
        </p:spPr>
        <p:txBody>
          <a:bodyPr>
            <a:normAutofit/>
          </a:bodyPr>
          <a:lstStyle/>
          <a:p>
            <a:r>
              <a:rPr lang="en-US" sz="2400" b="1" dirty="0">
                <a:latin typeface="Times New Roman" panose="02020603050405020304" pitchFamily="18" charset="0"/>
                <a:cs typeface="Times New Roman" panose="02020603050405020304" pitchFamily="18" charset="0"/>
              </a:rPr>
              <a:t>One-hot Encoding</a:t>
            </a:r>
          </a:p>
          <a:p>
            <a:pPr lvl="1"/>
            <a:r>
              <a:rPr lang="en-US" sz="2400" dirty="0">
                <a:latin typeface="Times New Roman" panose="02020603050405020304" pitchFamily="18" charset="0"/>
                <a:cs typeface="Times New Roman" panose="02020603050405020304" pitchFamily="18" charset="0"/>
              </a:rPr>
              <a:t>One-hot Encoding was used to encode venue categories to numeric values with 1 if a venue belongs to a category and 0 if a venue does not belong to a category for all </a:t>
            </a:r>
            <a:r>
              <a:rPr lang="en-IN" sz="2400" dirty="0">
                <a:latin typeface="Times New Roman" panose="02020603050405020304" pitchFamily="18" charset="0"/>
                <a:cs typeface="Times New Roman" panose="02020603050405020304" pitchFamily="18" charset="0"/>
              </a:rPr>
              <a:t>neighbourhoods </a:t>
            </a:r>
            <a:endParaRPr lang="en-US" sz="24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The average is then taken for all venue categories in a </a:t>
            </a:r>
            <a:r>
              <a:rPr lang="en-IN" sz="2400" dirty="0">
                <a:latin typeface="Times New Roman" panose="02020603050405020304" pitchFamily="18" charset="0"/>
                <a:cs typeface="Times New Roman" panose="02020603050405020304" pitchFamily="18" charset="0"/>
              </a:rPr>
              <a:t>neighbourhood </a:t>
            </a:r>
            <a:r>
              <a:rPr lang="en-US" sz="2400" dirty="0">
                <a:latin typeface="Times New Roman" panose="02020603050405020304" pitchFamily="18" charset="0"/>
                <a:cs typeface="Times New Roman" panose="02020603050405020304" pitchFamily="18" charset="0"/>
              </a:rPr>
              <a:t> to produce the data frame shown in next slide.</a:t>
            </a:r>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16</a:t>
            </a:fld>
            <a:endParaRPr lang="en-US"/>
          </a:p>
        </p:txBody>
      </p:sp>
    </p:spTree>
    <p:extLst>
      <p:ext uri="{BB962C8B-B14F-4D97-AF65-F5344CB8AC3E}">
        <p14:creationId xmlns:p14="http://schemas.microsoft.com/office/powerpoint/2010/main" val="197216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F93C1C-155A-4913-A3C2-8F647812615D}"/>
              </a:ext>
            </a:extLst>
          </p:cNvPr>
          <p:cNvSpPr>
            <a:spLocks noGrp="1"/>
          </p:cNvSpPr>
          <p:nvPr>
            <p:ph type="sldNum" sz="quarter" idx="12"/>
          </p:nvPr>
        </p:nvSpPr>
        <p:spPr/>
        <p:txBody>
          <a:bodyPr/>
          <a:lstStyle/>
          <a:p>
            <a:fld id="{CA090DF8-AF30-2C41-B480-C5C8796E225F}" type="slidenum">
              <a:rPr lang="en-US" smtClean="0"/>
              <a:t>17</a:t>
            </a:fld>
            <a:endParaRPr lang="en-US"/>
          </a:p>
        </p:txBody>
      </p:sp>
      <p:pic>
        <p:nvPicPr>
          <p:cNvPr id="5" name="Picture 4">
            <a:extLst>
              <a:ext uri="{FF2B5EF4-FFF2-40B4-BE49-F238E27FC236}">
                <a16:creationId xmlns:a16="http://schemas.microsoft.com/office/drawing/2014/main" id="{7F02735E-2247-4B67-A441-C33403E7E49C}"/>
              </a:ext>
            </a:extLst>
          </p:cNvPr>
          <p:cNvPicPr>
            <a:picLocks noChangeAspect="1"/>
          </p:cNvPicPr>
          <p:nvPr/>
        </p:nvPicPr>
        <p:blipFill>
          <a:blip r:embed="rId2"/>
          <a:stretch>
            <a:fillRect/>
          </a:stretch>
        </p:blipFill>
        <p:spPr>
          <a:xfrm>
            <a:off x="1300546" y="615368"/>
            <a:ext cx="9516681" cy="5255207"/>
          </a:xfrm>
          <a:prstGeom prst="rect">
            <a:avLst/>
          </a:prstGeom>
        </p:spPr>
      </p:pic>
      <p:sp>
        <p:nvSpPr>
          <p:cNvPr id="6" name="TextBox 5">
            <a:extLst>
              <a:ext uri="{FF2B5EF4-FFF2-40B4-BE49-F238E27FC236}">
                <a16:creationId xmlns:a16="http://schemas.microsoft.com/office/drawing/2014/main" id="{962A4612-957C-4F65-8805-5D94F7ECDFDF}"/>
              </a:ext>
            </a:extLst>
          </p:cNvPr>
          <p:cNvSpPr txBox="1"/>
          <p:nvPr/>
        </p:nvSpPr>
        <p:spPr>
          <a:xfrm>
            <a:off x="3529187" y="5870575"/>
            <a:ext cx="5059398" cy="830997"/>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One-hot Encoding resulting data frame</a:t>
            </a:r>
            <a:r>
              <a:rPr lang="en-IN" sz="24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07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a:xfrm>
            <a:off x="1784431" y="605051"/>
            <a:ext cx="8623140" cy="1053829"/>
          </a:xfrm>
        </p:spPr>
        <p:txBody>
          <a:bodyPr>
            <a:normAutofit/>
          </a:bodyPr>
          <a:lstStyle/>
          <a:p>
            <a:pPr algn="ctr"/>
            <a:r>
              <a:rPr lang="en-US" sz="2800" dirty="0">
                <a:latin typeface="Times New Roman" panose="02020603050405020304" pitchFamily="18" charset="0"/>
                <a:cs typeface="Times New Roman" panose="02020603050405020304" pitchFamily="18" charset="0"/>
              </a:rPr>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18</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542197" y="1405720"/>
            <a:ext cx="9075761" cy="4464856"/>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870575"/>
            <a:ext cx="6331532" cy="646331"/>
          </a:xfrm>
          <a:prstGeom prst="rect">
            <a:avLst/>
          </a:prstGeom>
          <a:noFill/>
        </p:spPr>
        <p:txBody>
          <a:bodyPr wrap="square" rtlCol="0">
            <a:spAutoFit/>
          </a:bodyPr>
          <a:lstStyle/>
          <a:p>
            <a:pPr algn="ctr"/>
            <a:r>
              <a:rPr lang="en-IN" dirty="0"/>
              <a:t>First 10 rows of top 10 most common venues for all   neighbourhoods </a:t>
            </a:r>
            <a:endParaRPr lang="en-US" dirty="0"/>
          </a:p>
        </p:txBody>
      </p:sp>
    </p:spTree>
    <p:extLst>
      <p:ext uri="{BB962C8B-B14F-4D97-AF65-F5344CB8AC3E}">
        <p14:creationId xmlns:p14="http://schemas.microsoft.com/office/powerpoint/2010/main" val="171627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8B46-B8E9-4258-AB77-32B4BAF16C65}"/>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Contents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5C5935-5CAF-4A57-9020-AE24458FBD97}"/>
              </a:ext>
            </a:extLst>
          </p:cNvPr>
          <p:cNvSpPr>
            <a:spLocks noGrp="1"/>
          </p:cNvSpPr>
          <p:nvPr>
            <p:ph idx="1"/>
          </p:nvPr>
        </p:nvSpPr>
        <p:spPr>
          <a:xfrm>
            <a:off x="1078559" y="1706123"/>
            <a:ext cx="10280607" cy="4162164"/>
          </a:xfrm>
        </p:spPr>
        <p:txBody>
          <a:bodyPr numCol="2">
            <a:noAutofit/>
          </a:bodyPr>
          <a:lstStyle/>
          <a:p>
            <a:pPr algn="just"/>
            <a:r>
              <a:rPr lang="en-US" sz="2400" dirty="0">
                <a:latin typeface="Times New Roman" panose="02020603050405020304" pitchFamily="18" charset="0"/>
                <a:cs typeface="Times New Roman" panose="02020603050405020304" pitchFamily="18" charset="0"/>
              </a:rPr>
              <a:t>Abstract</a:t>
            </a:r>
          </a:p>
          <a:p>
            <a:pPr algn="just"/>
            <a:r>
              <a:rPr lang="en-US" sz="2400" dirty="0">
                <a:latin typeface="Times New Roman" panose="02020603050405020304" pitchFamily="18" charset="0"/>
                <a:cs typeface="Times New Roman" panose="02020603050405020304" pitchFamily="18" charset="0"/>
              </a:rPr>
              <a:t>Problem statement</a:t>
            </a:r>
          </a:p>
          <a:p>
            <a:pPr algn="just"/>
            <a:r>
              <a:rPr lang="en-US" sz="2400" dirty="0">
                <a:latin typeface="Times New Roman" panose="02020603050405020304" pitchFamily="18" charset="0"/>
                <a:cs typeface="Times New Roman" panose="02020603050405020304" pitchFamily="18" charset="0"/>
              </a:rPr>
              <a:t>Analysis of existing system</a:t>
            </a:r>
          </a:p>
          <a:p>
            <a:pPr algn="just"/>
            <a:r>
              <a:rPr lang="en-US" sz="2400" dirty="0">
                <a:latin typeface="Times New Roman" panose="02020603050405020304" pitchFamily="18" charset="0"/>
                <a:cs typeface="Times New Roman" panose="02020603050405020304" pitchFamily="18" charset="0"/>
              </a:rPr>
              <a:t>Requirements</a:t>
            </a:r>
          </a:p>
          <a:p>
            <a:pPr algn="just"/>
            <a:r>
              <a:rPr lang="en-US" sz="2400" dirty="0">
                <a:latin typeface="Times New Roman" panose="02020603050405020304" pitchFamily="18" charset="0"/>
                <a:cs typeface="Times New Roman" panose="02020603050405020304" pitchFamily="18" charset="0"/>
              </a:rPr>
              <a:t>Data Collection</a:t>
            </a:r>
          </a:p>
          <a:p>
            <a:pPr algn="just"/>
            <a:r>
              <a:rPr lang="en-US" sz="2400" dirty="0">
                <a:latin typeface="Times New Roman" panose="02020603050405020304" pitchFamily="18" charset="0"/>
                <a:cs typeface="Times New Roman" panose="02020603050405020304" pitchFamily="18" charset="0"/>
              </a:rPr>
              <a:t>Methodology</a:t>
            </a:r>
          </a:p>
          <a:p>
            <a:pPr algn="just"/>
            <a:r>
              <a:rPr lang="en-US" sz="2400" dirty="0">
                <a:latin typeface="Times New Roman" panose="02020603050405020304" pitchFamily="18" charset="0"/>
                <a:cs typeface="Times New Roman" panose="02020603050405020304" pitchFamily="18" charset="0"/>
              </a:rPr>
              <a:t>Machine learning algorithm</a:t>
            </a:r>
          </a:p>
          <a:p>
            <a:pPr algn="just"/>
            <a:r>
              <a:rPr lang="en-US" sz="2400" dirty="0">
                <a:latin typeface="Times New Roman" panose="02020603050405020304" pitchFamily="18" charset="0"/>
                <a:cs typeface="Times New Roman" panose="02020603050405020304" pitchFamily="18" charset="0"/>
              </a:rPr>
              <a:t>Result</a:t>
            </a:r>
          </a:p>
          <a:p>
            <a:pPr algn="just"/>
            <a:r>
              <a:rPr lang="en-IN" sz="2400" dirty="0">
                <a:latin typeface="Times New Roman" panose="02020603050405020304" pitchFamily="18" charset="0"/>
                <a:cs typeface="Times New Roman" panose="02020603050405020304" pitchFamily="18" charset="0"/>
              </a:rPr>
              <a:t>Discussion</a:t>
            </a:r>
          </a:p>
          <a:p>
            <a:pPr algn="just"/>
            <a:r>
              <a:rPr lang="en-IN" sz="2400" dirty="0">
                <a:latin typeface="Times New Roman" panose="02020603050405020304" pitchFamily="18" charset="0"/>
                <a:cs typeface="Times New Roman" panose="02020603050405020304" pitchFamily="18" charset="0"/>
              </a:rPr>
              <a:t>Conclusion</a:t>
            </a:r>
          </a:p>
          <a:p>
            <a:pPr algn="just"/>
            <a:r>
              <a:rPr lang="en-IN" sz="2400" dirty="0">
                <a:latin typeface="Times New Roman" panose="02020603050405020304" pitchFamily="18" charset="0"/>
                <a:cs typeface="Times New Roman" panose="02020603050405020304" pitchFamily="18" charset="0"/>
              </a:rPr>
              <a:t>Future work</a:t>
            </a:r>
          </a:p>
          <a:p>
            <a:pPr algn="just"/>
            <a:r>
              <a:rPr lang="en-IN" sz="2400" dirty="0">
                <a:latin typeface="Times New Roman" panose="02020603050405020304" pitchFamily="18" charset="0"/>
                <a:cs typeface="Times New Roman" panose="02020603050405020304" pitchFamily="18" charset="0"/>
              </a:rPr>
              <a:t>References</a:t>
            </a:r>
          </a:p>
          <a:p>
            <a:pPr marL="0" indent="0" algn="just">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AFA3D6E-E856-4B6F-A7E0-3F23F1107D5F}"/>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2044111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a:xfrm>
            <a:off x="245662" y="481325"/>
            <a:ext cx="8366076" cy="1209363"/>
          </a:xfrm>
        </p:spPr>
        <p:txBody>
          <a:bodyPr/>
          <a:lstStyle/>
          <a:p>
            <a:r>
              <a:rPr lang="en-US" b="1" dirty="0">
                <a:latin typeface="Times New Roman" panose="02020603050405020304" pitchFamily="18" charset="0"/>
                <a:cs typeface="Times New Roman" panose="02020603050405020304" pitchFamily="18" charset="0"/>
              </a:rPr>
              <a:t> MACHINE LEARNING ALGORITHM</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675189" y="1815153"/>
            <a:ext cx="5177743" cy="3698544"/>
          </a:xfrm>
        </p:spPr>
        <p:txBody>
          <a:bodyPr>
            <a:noAutofit/>
          </a:bodyPr>
          <a:lstStyle/>
          <a:p>
            <a:r>
              <a:rPr lang="en-US" sz="2400" b="1" dirty="0">
                <a:latin typeface="Times New Roman" panose="02020603050405020304" pitchFamily="18" charset="0"/>
                <a:cs typeface="Times New Roman" panose="02020603050405020304" pitchFamily="18" charset="0"/>
              </a:rPr>
              <a:t>Unsupervised Learning Model</a:t>
            </a:r>
          </a:p>
          <a:p>
            <a:pPr lvl="1"/>
            <a:r>
              <a:rPr lang="en-US" sz="2400" dirty="0">
                <a:latin typeface="Times New Roman" panose="02020603050405020304" pitchFamily="18" charset="0"/>
                <a:cs typeface="Times New Roman" panose="02020603050405020304" pitchFamily="18" charset="0"/>
              </a:rPr>
              <a:t>KMeans clustering was used to cluster </a:t>
            </a:r>
            <a:r>
              <a:rPr lang="en-IN" sz="2400" dirty="0">
                <a:latin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in Mumbai based on venue categories</a:t>
            </a:r>
          </a:p>
          <a:p>
            <a:pPr lvl="1"/>
            <a:r>
              <a:rPr lang="en-US" sz="2400" dirty="0">
                <a:latin typeface="Times New Roman" panose="02020603050405020304" pitchFamily="18" charset="0"/>
                <a:cs typeface="Times New Roman" panose="02020603050405020304" pitchFamily="18" charset="0"/>
              </a:rPr>
              <a:t>The plot shows a maximum Silhouette Score for 5 clusters and thus the n_clusters parameter in KMeans clustering was set to 5</a:t>
            </a:r>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19</a:t>
            </a:fld>
            <a:endParaRPr lang="en-US"/>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Silhouette scores for varying number of clusters</a:t>
            </a:r>
            <a:r>
              <a:rPr lang="en-IN" dirty="0">
                <a:effectLst/>
                <a:latin typeface="Times New Roman" panose="02020603050405020304" pitchFamily="18" charset="0"/>
                <a:cs typeface="Times New Roman" panose="02020603050405020304" pitchFamily="18" charset="0"/>
              </a:rPr>
              <a:t> in KMeans clustering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447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a:xfrm>
            <a:off x="685802" y="609601"/>
            <a:ext cx="2671548" cy="1110018"/>
          </a:xfrm>
        </p:spPr>
        <p:txBody>
          <a:bodyPr/>
          <a:lstStyle/>
          <a:p>
            <a:r>
              <a:rPr lang="en-US" b="1"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a:xfrm>
            <a:off x="998561" y="1719619"/>
            <a:ext cx="10194878" cy="2647666"/>
          </a:xfrm>
        </p:spPr>
        <p:txBody>
          <a:bodyPr>
            <a:normAutofit/>
          </a:bodyPr>
          <a:lstStyle/>
          <a:p>
            <a:r>
              <a:rPr lang="en-US" sz="2400" dirty="0">
                <a:latin typeface="Times New Roman" panose="02020603050405020304" pitchFamily="18" charset="0"/>
                <a:cs typeface="Times New Roman" panose="02020603050405020304" pitchFamily="18" charset="0"/>
              </a:rPr>
              <a:t>Each </a:t>
            </a:r>
            <a:r>
              <a:rPr lang="en-IN" sz="2400" dirty="0">
                <a:latin typeface="Times New Roman" panose="02020603050405020304" pitchFamily="18" charset="0"/>
                <a:cs typeface="Times New Roman" panose="02020603050405020304" pitchFamily="18" charset="0"/>
              </a:rPr>
              <a:t>neighbourhood</a:t>
            </a:r>
            <a:r>
              <a:rPr lang="en-US" sz="2400" dirty="0">
                <a:latin typeface="Times New Roman" panose="02020603050405020304" pitchFamily="18" charset="0"/>
                <a:cs typeface="Times New Roman" panose="02020603050405020304" pitchFamily="18" charset="0"/>
              </a:rPr>
              <a:t> received a cluster label based on clustering by the KMeans algorithm</a:t>
            </a:r>
          </a:p>
          <a:p>
            <a:r>
              <a:rPr lang="en-US" sz="2400" dirty="0">
                <a:latin typeface="Times New Roman" panose="02020603050405020304" pitchFamily="18" charset="0"/>
                <a:cs typeface="Times New Roman" panose="02020603050405020304" pitchFamily="18" charset="0"/>
              </a:rPr>
              <a:t>The Cluster Label column along with the Location, Latitude, and Longitude columns were added to the top 10 most common venues data frame to provide the final results</a:t>
            </a:r>
          </a:p>
          <a:p>
            <a:r>
              <a:rPr lang="en-US" sz="2400" dirty="0">
                <a:latin typeface="Times New Roman" panose="02020603050405020304" pitchFamily="18" charset="0"/>
                <a:cs typeface="Times New Roman" panose="02020603050405020304" pitchFamily="18" charset="0"/>
              </a:rPr>
              <a:t>This data frame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20</a:t>
            </a:fld>
            <a:endParaRPr lang="en-US"/>
          </a:p>
        </p:txBody>
      </p:sp>
    </p:spTree>
    <p:extLst>
      <p:ext uri="{BB962C8B-B14F-4D97-AF65-F5344CB8AC3E}">
        <p14:creationId xmlns:p14="http://schemas.microsoft.com/office/powerpoint/2010/main" val="810098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21</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First 10 rows of </a:t>
            </a:r>
            <a:r>
              <a:rPr lang="en-IN" dirty="0"/>
              <a:t>clustering neighbourhoods in Mumbai data 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a:xfrm>
            <a:off x="3633719" y="603660"/>
            <a:ext cx="4677768" cy="1083959"/>
          </a:xfrm>
        </p:spPr>
        <p:txBody>
          <a:bodyPr/>
          <a:lstStyle/>
          <a:p>
            <a:pPr algn="ctr"/>
            <a:r>
              <a:rPr lang="en-US" dirty="0">
                <a:latin typeface="Times New Roman" panose="02020603050405020304" pitchFamily="18" charset="0"/>
                <a:cs typeface="Times New Roman" panose="02020603050405020304" pitchFamily="18" charset="0"/>
              </a:rPr>
              <a:t> Cluster 1 and 2</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22</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970278" y="4524709"/>
            <a:ext cx="10515600" cy="1068375"/>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219215" y="3436343"/>
            <a:ext cx="20177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 1</a:t>
            </a:r>
          </a:p>
        </p:txBody>
      </p:sp>
      <p:sp>
        <p:nvSpPr>
          <p:cNvPr id="9" name="TextBox 8">
            <a:extLst>
              <a:ext uri="{FF2B5EF4-FFF2-40B4-BE49-F238E27FC236}">
                <a16:creationId xmlns:a16="http://schemas.microsoft.com/office/drawing/2014/main" id="{3C75EBBC-5C01-3B45-8037-CC5B4EDECBA4}"/>
              </a:ext>
            </a:extLst>
          </p:cNvPr>
          <p:cNvSpPr txBox="1"/>
          <p:nvPr/>
        </p:nvSpPr>
        <p:spPr>
          <a:xfrm>
            <a:off x="5219215" y="5663031"/>
            <a:ext cx="212974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Cluster 2</a:t>
            </a:r>
          </a:p>
        </p:txBody>
      </p:sp>
    </p:spTree>
    <p:extLst>
      <p:ext uri="{BB962C8B-B14F-4D97-AF65-F5344CB8AC3E}">
        <p14:creationId xmlns:p14="http://schemas.microsoft.com/office/powerpoint/2010/main" val="122082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a:xfrm>
            <a:off x="685801" y="191987"/>
            <a:ext cx="10131425" cy="1456267"/>
          </a:xfrm>
        </p:spPr>
        <p:txBody>
          <a:bodyPr/>
          <a:lstStyle/>
          <a:p>
            <a:pPr algn="ctr"/>
            <a:r>
              <a:rPr lang="en-US" dirty="0">
                <a:latin typeface="Times New Roman" panose="02020603050405020304" pitchFamily="18" charset="0"/>
                <a:cs typeface="Times New Roman" panose="02020603050405020304" pitchFamily="18" charset="0"/>
              </a:rPr>
              <a:t>Cluster 3</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23</a:t>
            </a:fld>
            <a:endParaRPr lang="en-US"/>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886404" y="1295571"/>
            <a:ext cx="10131425" cy="4575004"/>
          </a:xfrm>
          <a:prstGeom prst="rect">
            <a:avLst/>
          </a:prstGeom>
        </p:spPr>
      </p:pic>
    </p:spTree>
    <p:extLst>
      <p:ext uri="{BB962C8B-B14F-4D97-AF65-F5344CB8AC3E}">
        <p14:creationId xmlns:p14="http://schemas.microsoft.com/office/powerpoint/2010/main" val="2705419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a:xfrm>
            <a:off x="685801" y="406737"/>
            <a:ext cx="10131425" cy="1456267"/>
          </a:xfrm>
        </p:spPr>
        <p:txBody>
          <a:bodyPr/>
          <a:lstStyle/>
          <a:p>
            <a:pPr algn="ctr"/>
            <a:r>
              <a:rPr lang="en-US" dirty="0">
                <a:latin typeface="Times New Roman" panose="02020603050405020304" pitchFamily="18" charset="0"/>
                <a:cs typeface="Times New Roman" panose="02020603050405020304" pitchFamily="18" charset="0"/>
              </a:rPr>
              <a:t>Cluster 4</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24</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685801" y="1476414"/>
            <a:ext cx="10515600" cy="4394161"/>
          </a:xfrm>
          <a:prstGeom prst="rect">
            <a:avLst/>
          </a:prstGeom>
        </p:spPr>
      </p:pic>
    </p:spTree>
    <p:extLst>
      <p:ext uri="{BB962C8B-B14F-4D97-AF65-F5344CB8AC3E}">
        <p14:creationId xmlns:p14="http://schemas.microsoft.com/office/powerpoint/2010/main" val="72480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Cluster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25</a:t>
            </a:fld>
            <a:endParaRPr lang="en-US"/>
          </a:p>
        </p:txBody>
      </p:sp>
      <p:pic>
        <p:nvPicPr>
          <p:cNvPr id="7" name="Picture 6">
            <a:extLst>
              <a:ext uri="{FF2B5EF4-FFF2-40B4-BE49-F238E27FC236}">
                <a16:creationId xmlns:a16="http://schemas.microsoft.com/office/drawing/2014/main" id="{43A5566E-AEAA-6B41-BC14-8AEE54D4A46B}"/>
              </a:ext>
            </a:extLst>
          </p:cNvPr>
          <p:cNvPicPr/>
          <p:nvPr/>
        </p:nvPicPr>
        <p:blipFill>
          <a:blip r:embed="rId2">
            <a:extLst>
              <a:ext uri="{28A0092B-C50C-407E-A947-70E740481C1C}">
                <a14:useLocalDpi xmlns:a14="http://schemas.microsoft.com/office/drawing/2010/main" val="0"/>
              </a:ext>
            </a:extLst>
          </a:blip>
          <a:stretch>
            <a:fillRect/>
          </a:stretch>
        </p:blipFill>
        <p:spPr>
          <a:xfrm>
            <a:off x="838201" y="2036015"/>
            <a:ext cx="10352964" cy="1810850"/>
          </a:xfrm>
          <a:prstGeom prst="rect">
            <a:avLst/>
          </a:prstGeom>
        </p:spPr>
      </p:pic>
    </p:spTree>
    <p:extLst>
      <p:ext uri="{BB962C8B-B14F-4D97-AF65-F5344CB8AC3E}">
        <p14:creationId xmlns:p14="http://schemas.microsoft.com/office/powerpoint/2010/main" val="1107191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br>
              <a:rPr lang="en-US" dirty="0"/>
            </a:br>
            <a:endParaRPr lang="en-US" dirty="0"/>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134980" y="1449671"/>
            <a:ext cx="5142087" cy="3294749"/>
          </a:xfrm>
        </p:spPr>
        <p:txBody>
          <a:bodyPr>
            <a:normAutofit/>
          </a:bodyPr>
          <a:lstStyle/>
          <a:p>
            <a:r>
              <a:rPr lang="en-US" sz="2400" dirty="0">
                <a:latin typeface="Times New Roman" panose="02020603050405020304" pitchFamily="18" charset="0"/>
                <a:cs typeface="Times New Roman" panose="02020603050405020304" pitchFamily="18" charset="0"/>
              </a:rPr>
              <a:t>Visualization of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clusters was done using Folium in python</a:t>
            </a:r>
          </a:p>
          <a:p>
            <a:r>
              <a:rPr lang="en-US" sz="2400" dirty="0">
                <a:latin typeface="Times New Roman" panose="02020603050405020304" pitchFamily="18" charset="0"/>
                <a:cs typeface="Times New Roman" panose="02020603050405020304" pitchFamily="18" charset="0"/>
              </a:rPr>
              <a:t>Different clusters correspond to different colors</a:t>
            </a:r>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26</a:t>
            </a:fld>
            <a:endParaRPr lang="en-US"/>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5277067" y="1640779"/>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6815093" y="5467628"/>
            <a:ext cx="3703899" cy="646331"/>
          </a:xfrm>
          <a:prstGeom prst="rect">
            <a:avLst/>
          </a:prstGeom>
          <a:noFill/>
        </p:spPr>
        <p:txBody>
          <a:bodyPr wrap="square" rtlCol="0">
            <a:spAutoFit/>
          </a:bodyPr>
          <a:lstStyle/>
          <a:p>
            <a:pPr algn="ctr"/>
            <a:r>
              <a:rPr lang="en-IN" dirty="0"/>
              <a:t>Visualizing the clustering of   neighbourhoods in Mumbai</a:t>
            </a:r>
            <a:r>
              <a:rPr lang="en-IN" dirty="0">
                <a:effectLst/>
              </a:rPr>
              <a:t> </a:t>
            </a:r>
            <a:endParaRPr lang="en-US" dirty="0"/>
          </a:p>
        </p:txBody>
      </p:sp>
    </p:spTree>
    <p:extLst>
      <p:ext uri="{BB962C8B-B14F-4D97-AF65-F5344CB8AC3E}">
        <p14:creationId xmlns:p14="http://schemas.microsoft.com/office/powerpoint/2010/main" val="230583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a:xfrm>
            <a:off x="482222" y="454419"/>
            <a:ext cx="3422175" cy="1456267"/>
          </a:xfrm>
        </p:spPr>
        <p:txBody>
          <a:bodyPr/>
          <a:lstStyle/>
          <a:p>
            <a:r>
              <a:rPr lang="en-US" b="1" dirty="0">
                <a:latin typeface="Times New Roman" panose="02020603050405020304" pitchFamily="18" charset="0"/>
                <a:cs typeface="Times New Roman" panose="02020603050405020304" pitchFamily="18" charset="0"/>
              </a:rPr>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87104" y="1719618"/>
            <a:ext cx="10822674" cy="3985146"/>
          </a:xfrm>
        </p:spPr>
        <p:txBody>
          <a:bodyPr>
            <a:normAutofit/>
          </a:bodyPr>
          <a:lstStyle/>
          <a:p>
            <a:pPr algn="just"/>
            <a:r>
              <a:rPr lang="en-US" sz="2400" dirty="0">
                <a:latin typeface="Times New Roman" panose="02020603050405020304" pitchFamily="18" charset="0"/>
                <a:cs typeface="Times New Roman" panose="02020603050405020304" pitchFamily="18" charset="0"/>
              </a:rPr>
              <a:t>By analyzing the clusters, it is evident that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in cluster 1, 2, and 5 are not well suited for a new restaurant since they contain a high degree of other venues like </a:t>
            </a:r>
            <a:r>
              <a:rPr lang="en-GB" sz="2400" dirty="0">
                <a:latin typeface="Times New Roman" panose="02020603050405020304" pitchFamily="18" charset="0"/>
                <a:cs typeface="Times New Roman" panose="02020603050405020304" pitchFamily="18" charset="0"/>
              </a:rPr>
              <a:t>train station, bus station, fish market, gym and smoke shop</a:t>
            </a:r>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Comparing clusters 3 and 4, we find that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in cluster 3 contain a much higher degree of food joints</a:t>
            </a:r>
          </a:p>
          <a:p>
            <a:pPr algn="just"/>
            <a:r>
              <a:rPr lang="en-US"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in cluster 4 contain many other venues like </a:t>
            </a:r>
            <a:r>
              <a:rPr lang="en-GB" sz="2400" dirty="0">
                <a:latin typeface="Times New Roman" panose="02020603050405020304" pitchFamily="18" charset="0"/>
                <a:cs typeface="Times New Roman" panose="02020603050405020304" pitchFamily="18" charset="0"/>
              </a:rPr>
              <a:t>soccer field, flea market, smoke shop, gym, train station, dance studio and music store</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Thus, the most optimal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neighbourhoods</a:t>
            </a:r>
            <a:r>
              <a:rPr lang="en-US" sz="2400" dirty="0">
                <a:latin typeface="Times New Roman" panose="02020603050405020304" pitchFamily="18" charset="0"/>
                <a:cs typeface="Times New Roman" panose="02020603050405020304" pitchFamily="18" charset="0"/>
              </a:rPr>
              <a:t> for starting a restaurant are in cluster 3</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27</a:t>
            </a:fld>
            <a:endParaRPr lang="en-US"/>
          </a:p>
        </p:txBody>
      </p:sp>
    </p:spTree>
    <p:extLst>
      <p:ext uri="{BB962C8B-B14F-4D97-AF65-F5344CB8AC3E}">
        <p14:creationId xmlns:p14="http://schemas.microsoft.com/office/powerpoint/2010/main" val="3827089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1103430" y="881141"/>
            <a:ext cx="8040569" cy="1456267"/>
          </a:xfrm>
        </p:spPr>
        <p:txBody>
          <a:bodyPr>
            <a:normAutofit/>
          </a:bodyPr>
          <a:lstStyle/>
          <a:p>
            <a:pPr algn="just"/>
            <a:r>
              <a:rPr lang="en-US" sz="2400" dirty="0">
                <a:latin typeface="Times New Roman" panose="02020603050405020304" pitchFamily="18" charset="0"/>
                <a:cs typeface="Times New Roman" panose="02020603050405020304" pitchFamily="18" charset="0"/>
              </a:rPr>
              <a:t>Plotting final results using Folium library in python</a:t>
            </a:r>
          </a:p>
          <a:p>
            <a:pPr algn="just"/>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28</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1965278" y="1705971"/>
            <a:ext cx="8188655" cy="4270888"/>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 </a:t>
            </a:r>
            <a:r>
              <a:rPr lang="en-IN" dirty="0"/>
              <a:t>  neighbourhoods in Mumbai that are most suited for starting a new restaurant (Cluster 3)</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490E-3964-42E5-850A-D0722DA2612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94D7EC-9C34-4A9E-B2ED-7EBD6C85CED2}"/>
              </a:ext>
            </a:extLst>
          </p:cNvPr>
          <p:cNvSpPr>
            <a:spLocks noGrp="1"/>
          </p:cNvSpPr>
          <p:nvPr>
            <p:ph idx="1"/>
          </p:nvPr>
        </p:nvSpPr>
        <p:spPr>
          <a:xfrm>
            <a:off x="1374774" y="1725768"/>
            <a:ext cx="9689206" cy="3184323"/>
          </a:xfrm>
        </p:spPr>
        <p:txBody>
          <a:bodyPr/>
          <a:lstStyle/>
          <a:p>
            <a:pPr marL="0" indent="0" algn="just">
              <a:buNone/>
            </a:pPr>
            <a:r>
              <a:rPr lang="en-IN" sz="2400" dirty="0">
                <a:effectLst/>
                <a:latin typeface="Times New Roman" panose="02020603050405020304" pitchFamily="18" charset="0"/>
                <a:ea typeface="Calibri" panose="020F0502020204030204" pitchFamily="34" charset="0"/>
                <a:cs typeface="Calibri" panose="020F0502020204030204" pitchFamily="34" charset="0"/>
              </a:rPr>
              <a:t>We propose a location analyser which analyse the neighbourhoods of the location and recommend the best location for the stakeholders, entrepreneurs etc. The proposed system overcomes the disadvantage of traditional searching system all over the city. The main aim of developing this project is to minimize the searching time of the stakeholders for searching the best location. For the better accuracy we take the data from well organized and secured websites like Foursquare API.</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IN" dirty="0"/>
          </a:p>
        </p:txBody>
      </p:sp>
      <p:sp>
        <p:nvSpPr>
          <p:cNvPr id="4" name="Slide Number Placeholder 3">
            <a:extLst>
              <a:ext uri="{FF2B5EF4-FFF2-40B4-BE49-F238E27FC236}">
                <a16:creationId xmlns:a16="http://schemas.microsoft.com/office/drawing/2014/main" id="{A07CB509-9263-437E-9285-18A6758B48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9526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a:xfrm>
            <a:off x="1209532" y="1905888"/>
            <a:ext cx="9312891" cy="3046223"/>
          </a:xfrm>
        </p:spPr>
        <p:txBody>
          <a:bodyPr>
            <a:noAutofit/>
          </a:bodyPr>
          <a:lstStyle/>
          <a:p>
            <a:pPr algn="just"/>
            <a:r>
              <a:rPr lang="en-IN" sz="2400" dirty="0">
                <a:latin typeface="Times New Roman" panose="02020603050405020304" pitchFamily="18" charset="0"/>
                <a:cs typeface="Times New Roman" panose="02020603050405020304" pitchFamily="18" charset="0"/>
              </a:rPr>
              <a:t>In this project, the neighbourhoods in Mumbai, India have been successfully analysed for determining which would be the best   neighbourhoods for opening a new restaurant</a:t>
            </a:r>
          </a:p>
          <a:p>
            <a:pPr algn="just"/>
            <a:r>
              <a:rPr lang="en-IN" sz="2400" dirty="0">
                <a:latin typeface="Times New Roman" panose="02020603050405020304" pitchFamily="18" charset="0"/>
                <a:cs typeface="Times New Roman" panose="02020603050405020304" pitchFamily="18" charset="0"/>
              </a:rPr>
              <a:t>Based on the analysis carried out, neighbourhoods in cluster 3 are recommended as locations for the new restaurant.</a:t>
            </a:r>
          </a:p>
          <a:p>
            <a:pPr algn="just"/>
            <a:r>
              <a:rPr lang="en-IN" sz="2400" dirty="0">
                <a:latin typeface="Times New Roman" panose="02020603050405020304" pitchFamily="18" charset="0"/>
                <a:cs typeface="Times New Roman" panose="02020603050405020304" pitchFamily="18" charset="0"/>
              </a:rPr>
              <a:t>In this way we can analyse the location and prefer the best recommendations to the stakeholders. </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29</a:t>
            </a:fld>
            <a:endParaRPr lang="en-US"/>
          </a:p>
        </p:txBody>
      </p:sp>
    </p:spTree>
    <p:extLst>
      <p:ext uri="{BB962C8B-B14F-4D97-AF65-F5344CB8AC3E}">
        <p14:creationId xmlns:p14="http://schemas.microsoft.com/office/powerpoint/2010/main" val="2189775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873-5FCC-4696-B4FF-83DB2248B0FF}"/>
              </a:ext>
            </a:extLst>
          </p:cNvPr>
          <p:cNvSpPr>
            <a:spLocks noGrp="1"/>
          </p:cNvSpPr>
          <p:nvPr>
            <p:ph type="title"/>
          </p:nvPr>
        </p:nvSpPr>
        <p:spPr>
          <a:xfrm>
            <a:off x="303664" y="459475"/>
            <a:ext cx="10131425" cy="1456267"/>
          </a:xfrm>
        </p:spPr>
        <p:txBody>
          <a:bodyPr>
            <a:normAutofit/>
          </a:bodyPr>
          <a:lstStyle/>
          <a:p>
            <a:r>
              <a:rPr lang="en-US" sz="3600" b="1" dirty="0">
                <a:latin typeface="Times New Roman" panose="02020603050405020304" pitchFamily="18" charset="0"/>
                <a:cs typeface="Times New Roman" panose="02020603050405020304" pitchFamily="18" charset="0"/>
              </a:rPr>
              <a:t>Future work or scope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D4AC73-AFC8-4138-AF41-6318C2C38AB6}"/>
              </a:ext>
            </a:extLst>
          </p:cNvPr>
          <p:cNvSpPr>
            <a:spLocks noGrp="1"/>
          </p:cNvSpPr>
          <p:nvPr>
            <p:ph idx="1"/>
          </p:nvPr>
        </p:nvSpPr>
        <p:spPr>
          <a:xfrm>
            <a:off x="204716" y="1785700"/>
            <a:ext cx="11518711" cy="4273787"/>
          </a:xfrm>
        </p:spPr>
        <p:txBody>
          <a:bodyPr>
            <a:noAutofit/>
          </a:bodyPr>
          <a:lstStyle/>
          <a:p>
            <a:pPr marL="0" indent="0" algn="just">
              <a:lnSpc>
                <a:spcPct val="150000"/>
              </a:lnSpc>
              <a:spcAft>
                <a:spcPts val="800"/>
              </a:spcAft>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Now we built a location analyzer system for recommending best location to open a restaurant in Mumbai city. In future we can implement for any cities or any countries, and for not only restaurants we can implement it to build a playground or for an airport , for every aspect of location analyzing we can use our location analyzer system.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Some applications are: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I</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nstead of working in just cities we can use a country’s map to find a better city for factory installation by analysing the resources available.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Shifting offices to better locality</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(o</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r) something related to transporting goods from one city to another.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11A9D1E-8FC1-43CD-BEB9-5B10FCF6BDA4}"/>
              </a:ext>
            </a:extLst>
          </p:cNvPr>
          <p:cNvSpPr>
            <a:spLocks noGrp="1"/>
          </p:cNvSpPr>
          <p:nvPr>
            <p:ph type="sldNum" sz="quarter" idx="12"/>
          </p:nvPr>
        </p:nvSpPr>
        <p:spPr/>
        <p:txBody>
          <a:bodyPr/>
          <a:lstStyle/>
          <a:p>
            <a:fld id="{CA090DF8-AF30-2C41-B480-C5C8796E225F}" type="slidenum">
              <a:rPr lang="en-US" smtClean="0"/>
              <a:t>30</a:t>
            </a:fld>
            <a:endParaRPr lang="en-US"/>
          </a:p>
        </p:txBody>
      </p:sp>
    </p:spTree>
    <p:extLst>
      <p:ext uri="{BB962C8B-B14F-4D97-AF65-F5344CB8AC3E}">
        <p14:creationId xmlns:p14="http://schemas.microsoft.com/office/powerpoint/2010/main" val="198498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4CE9-A261-481E-8442-05FBF9FA216F}"/>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8C2948-E635-431A-BA17-62AA5F7D6D11}"/>
              </a:ext>
            </a:extLst>
          </p:cNvPr>
          <p:cNvSpPr>
            <a:spLocks noGrp="1"/>
          </p:cNvSpPr>
          <p:nvPr>
            <p:ph idx="1"/>
          </p:nvPr>
        </p:nvSpPr>
        <p:spPr>
          <a:xfrm>
            <a:off x="1082722" y="1900135"/>
            <a:ext cx="10423477" cy="3057730"/>
          </a:xfrm>
        </p:spPr>
        <p:txBody>
          <a:bodyPr>
            <a:normAutofit/>
          </a:bodyPr>
          <a:lstStyle/>
          <a:p>
            <a:pPr>
              <a:lnSpc>
                <a:spcPct val="150000"/>
              </a:lnSpc>
              <a:spcAft>
                <a:spcPts val="800"/>
              </a:spcAft>
            </a:pPr>
            <a:r>
              <a:rPr lang="en-US" sz="2400" u="sng" dirty="0">
                <a:ln>
                  <a:noFill/>
                </a:ln>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https://en.wikipedia.org/wiki/List_of_neighbourhoods_in_Mumbai</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2400" u="sng" dirty="0">
                <a:ln>
                  <a:noFill/>
                </a:ln>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https://developer.foursquare.com/docs/developer-console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2400" u="sng" dirty="0">
                <a:ln>
                  <a:noFill/>
                </a:ln>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https://www.freecodecamp.org/news/8-clustering-algorithms-in-machine-learning-that-all-data-scientists-should-know/</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603975-2463-42FC-8879-9F76AA122EF7}"/>
              </a:ext>
            </a:extLst>
          </p:cNvPr>
          <p:cNvSpPr>
            <a:spLocks noGrp="1"/>
          </p:cNvSpPr>
          <p:nvPr>
            <p:ph type="sldNum" sz="quarter" idx="12"/>
          </p:nvPr>
        </p:nvSpPr>
        <p:spPr/>
        <p:txBody>
          <a:bodyPr/>
          <a:lstStyle/>
          <a:p>
            <a:fld id="{CA090DF8-AF30-2C41-B480-C5C8796E225F}" type="slidenum">
              <a:rPr lang="en-US" smtClean="0"/>
              <a:t>31</a:t>
            </a:fld>
            <a:endParaRPr lang="en-US"/>
          </a:p>
        </p:txBody>
      </p:sp>
    </p:spTree>
    <p:extLst>
      <p:ext uri="{BB962C8B-B14F-4D97-AF65-F5344CB8AC3E}">
        <p14:creationId xmlns:p14="http://schemas.microsoft.com/office/powerpoint/2010/main" val="1163864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C1B1-9701-4831-B844-DF1A7B6BA236}"/>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1C60B62B-FC7D-4EE5-A9D7-4CC0FE7C5813}"/>
              </a:ext>
            </a:extLst>
          </p:cNvPr>
          <p:cNvSpPr>
            <a:spLocks noGrp="1"/>
          </p:cNvSpPr>
          <p:nvPr>
            <p:ph idx="1"/>
          </p:nvPr>
        </p:nvSpPr>
        <p:spPr>
          <a:xfrm>
            <a:off x="3220872" y="2700866"/>
            <a:ext cx="5511539" cy="1456267"/>
          </a:xfrm>
        </p:spPr>
        <p:txBody>
          <a:bodyPr>
            <a:normAutofit/>
          </a:bodyPr>
          <a:lstStyle/>
          <a:p>
            <a:pPr marL="0" indent="0" algn="ctr">
              <a:buNone/>
            </a:pPr>
            <a:r>
              <a:rPr lang="en-US" sz="6000" b="1" dirty="0">
                <a:latin typeface="Times New Roman" panose="02020603050405020304" pitchFamily="18" charset="0"/>
                <a:cs typeface="Times New Roman" panose="02020603050405020304" pitchFamily="18" charset="0"/>
              </a:rPr>
              <a:t>THANK YOU</a:t>
            </a:r>
            <a:endParaRPr lang="en-IN" sz="60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AF838E0-C393-4DBF-9BDE-0F6FFF487EF7}"/>
              </a:ext>
            </a:extLst>
          </p:cNvPr>
          <p:cNvSpPr>
            <a:spLocks noGrp="1"/>
          </p:cNvSpPr>
          <p:nvPr>
            <p:ph type="sldNum" sz="quarter" idx="12"/>
          </p:nvPr>
        </p:nvSpPr>
        <p:spPr/>
        <p:txBody>
          <a:bodyPr/>
          <a:lstStyle/>
          <a:p>
            <a:fld id="{CA090DF8-AF30-2C41-B480-C5C8796E225F}" type="slidenum">
              <a:rPr lang="en-US" smtClean="0"/>
              <a:t>32</a:t>
            </a:fld>
            <a:endParaRPr lang="en-US"/>
          </a:p>
        </p:txBody>
      </p:sp>
    </p:spTree>
    <p:extLst>
      <p:ext uri="{BB962C8B-B14F-4D97-AF65-F5344CB8AC3E}">
        <p14:creationId xmlns:p14="http://schemas.microsoft.com/office/powerpoint/2010/main" val="160973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3378" y="2001473"/>
            <a:ext cx="5262622" cy="1785266"/>
          </a:xfrm>
        </p:spPr>
        <p:txBody>
          <a:bodyPr>
            <a:noAutofit/>
          </a:bodyPr>
          <a:lstStyle/>
          <a:p>
            <a:pPr marL="0" indent="0" algn="just">
              <a:buNone/>
            </a:pPr>
            <a:r>
              <a:rPr lang="en-IN" sz="2400" dirty="0">
                <a:effectLst/>
                <a:latin typeface="Times New Roman" panose="02020603050405020304" pitchFamily="18" charset="0"/>
                <a:ea typeface="Calibri" panose="020F0502020204030204" pitchFamily="34" charset="0"/>
                <a:cs typeface="Calibri" panose="020F0502020204030204" pitchFamily="34" charset="0"/>
              </a:rPr>
              <a:t>Design and implement the location analyser system which aims for less searching time for the stakeholders for the best locations for start-ups like opening a restaurant in a city </a:t>
            </a:r>
            <a:r>
              <a:rPr lang="en-IN" sz="2400" dirty="0">
                <a:latin typeface="Times New Roman" panose="02020603050405020304" pitchFamily="18" charset="0"/>
                <a:ea typeface="Calibri" panose="020F0502020204030204" pitchFamily="34" charset="0"/>
                <a:cs typeface="Calibri" panose="020F0502020204030204" pitchFamily="34" charset="0"/>
              </a:rPr>
              <a:t>M</a:t>
            </a:r>
            <a:r>
              <a:rPr lang="en-IN" sz="2400" dirty="0">
                <a:effectLst/>
                <a:latin typeface="Times New Roman" panose="02020603050405020304" pitchFamily="18" charset="0"/>
                <a:ea typeface="Calibri" panose="020F0502020204030204" pitchFamily="34" charset="0"/>
                <a:cs typeface="Calibri" panose="020F0502020204030204" pitchFamily="34" charset="0"/>
              </a:rPr>
              <a:t>umbai.</a:t>
            </a:r>
            <a:endParaRPr lang="en-IN" sz="2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3</a:t>
            </a:fld>
            <a:endParaRPr lang="en-US" dirty="0"/>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400283" y="2001473"/>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8377596" y="5388997"/>
            <a:ext cx="2326512" cy="369332"/>
          </a:xfrm>
          <a:prstGeom prst="rect">
            <a:avLst/>
          </a:prstGeom>
          <a:noFill/>
        </p:spPr>
        <p:txBody>
          <a:bodyPr wrap="square" rtlCol="0">
            <a:spAutoFit/>
          </a:bodyPr>
          <a:lstStyle/>
          <a:p>
            <a:r>
              <a:rPr lang="en-US" dirty="0"/>
              <a:t> Mumbai view</a:t>
            </a:r>
          </a:p>
        </p:txBody>
      </p:sp>
    </p:spTree>
    <p:extLst>
      <p:ext uri="{BB962C8B-B14F-4D97-AF65-F5344CB8AC3E}">
        <p14:creationId xmlns:p14="http://schemas.microsoft.com/office/powerpoint/2010/main" val="424465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44C8-7B27-4E13-8950-CE87613BF8C7}"/>
              </a:ext>
            </a:extLst>
          </p:cNvPr>
          <p:cNvSpPr>
            <a:spLocks noGrp="1"/>
          </p:cNvSpPr>
          <p:nvPr>
            <p:ph type="title"/>
          </p:nvPr>
        </p:nvSpPr>
        <p:spPr>
          <a:xfrm>
            <a:off x="685801" y="725510"/>
            <a:ext cx="10131425" cy="1456267"/>
          </a:xfrm>
        </p:spPr>
        <p:txBody>
          <a:bodyPr/>
          <a:lstStyle/>
          <a:p>
            <a:r>
              <a:rPr lang="en-US" b="1" dirty="0">
                <a:latin typeface="Times New Roman" panose="02020603050405020304" pitchFamily="18" charset="0"/>
                <a:cs typeface="Times New Roman" panose="02020603050405020304" pitchFamily="18" charset="0"/>
              </a:rPr>
              <a:t>Analysis of existing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AD9062-F84B-49E2-8CF7-BD59A25F5804}"/>
              </a:ext>
            </a:extLst>
          </p:cNvPr>
          <p:cNvSpPr>
            <a:spLocks noGrp="1"/>
          </p:cNvSpPr>
          <p:nvPr>
            <p:ph idx="1"/>
          </p:nvPr>
        </p:nvSpPr>
        <p:spPr>
          <a:xfrm>
            <a:off x="685801" y="2021983"/>
            <a:ext cx="8697087" cy="3040607"/>
          </a:xfrm>
        </p:spPr>
        <p:txBody>
          <a:bodyPr>
            <a:noAutofit/>
          </a:bodyPr>
          <a:lstStyle/>
          <a:p>
            <a:pPr marL="0" indent="0" algn="just">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Until now there is no proper recommendation systems which recommends the best location for the start-ups. All the stakeholders are needed to search all over the city and take several others opinions to start a restaurant at some locations, sometimes it may be a better location and restaurant will be in profits and sometimes it may not. So our aim is to implement a better location analysis and recommendation system.</a:t>
            </a:r>
          </a:p>
          <a:p>
            <a:pPr marL="0" indent="0" algn="just">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8A1DC92-F4DE-4B0D-B1F1-D38DF90627A3}"/>
              </a:ext>
            </a:extLst>
          </p:cNvPr>
          <p:cNvSpPr>
            <a:spLocks noGrp="1"/>
          </p:cNvSpPr>
          <p:nvPr>
            <p:ph type="sldNum" sz="quarter" idx="12"/>
          </p:nvPr>
        </p:nvSpPr>
        <p:spPr/>
        <p:txBody>
          <a:bodyPr/>
          <a:lstStyle/>
          <a:p>
            <a:fld id="{CA090DF8-AF30-2C41-B480-C5C8796E225F}" type="slidenum">
              <a:rPr lang="en-US" smtClean="0"/>
              <a:t>4</a:t>
            </a:fld>
            <a:endParaRPr lang="en-US"/>
          </a:p>
        </p:txBody>
      </p:sp>
    </p:spTree>
    <p:extLst>
      <p:ext uri="{BB962C8B-B14F-4D97-AF65-F5344CB8AC3E}">
        <p14:creationId xmlns:p14="http://schemas.microsoft.com/office/powerpoint/2010/main" val="65439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CC69-8C3F-403E-9839-47F043DF4B84}"/>
              </a:ext>
            </a:extLst>
          </p:cNvPr>
          <p:cNvSpPr>
            <a:spLocks noGrp="1"/>
          </p:cNvSpPr>
          <p:nvPr>
            <p:ph type="title"/>
          </p:nvPr>
        </p:nvSpPr>
        <p:spPr>
          <a:xfrm>
            <a:off x="685802" y="716923"/>
            <a:ext cx="4246806" cy="1163392"/>
          </a:xfrm>
        </p:spPr>
        <p:txBody>
          <a:bodyPr>
            <a:noAutofit/>
          </a:bodyPr>
          <a:lstStyle/>
          <a:p>
            <a:r>
              <a:rPr lang="en-US" b="1" dirty="0">
                <a:latin typeface="Times New Roman" panose="02020603050405020304" pitchFamily="18" charset="0"/>
                <a:cs typeface="Times New Roman" panose="02020603050405020304" pitchFamily="18" charset="0"/>
              </a:rPr>
              <a:t>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6F7EF7-FDBF-459A-9FD6-EE08FB5E5CD8}"/>
              </a:ext>
            </a:extLst>
          </p:cNvPr>
          <p:cNvSpPr>
            <a:spLocks noGrp="1"/>
          </p:cNvSpPr>
          <p:nvPr>
            <p:ph idx="1"/>
          </p:nvPr>
        </p:nvSpPr>
        <p:spPr>
          <a:xfrm>
            <a:off x="994894" y="1880314"/>
            <a:ext cx="7389253" cy="2125015"/>
          </a:xfrm>
        </p:spPr>
        <p:txBody>
          <a:bodyPr>
            <a:normAutofit/>
          </a:bodyPr>
          <a:lstStyle/>
          <a:p>
            <a:pPr algn="just">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Python idle (2.7 or more)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anaconda for jupyter notebook (version 1.7.2 or above)</a:t>
            </a:r>
          </a:p>
          <a:p>
            <a:pPr algn="just">
              <a:lnSpc>
                <a:spcPct val="150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Packages and Libraries</a:t>
            </a:r>
          </a:p>
          <a:p>
            <a:pPr marL="0" indent="0" algn="just">
              <a:lnSpc>
                <a:spcPct val="150000"/>
              </a:lnSpc>
              <a:spcAft>
                <a:spcPts val="80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EAEA8E-0C8C-4788-852D-20729C880108}"/>
              </a:ext>
            </a:extLst>
          </p:cNvPr>
          <p:cNvSpPr>
            <a:spLocks noGrp="1"/>
          </p:cNvSpPr>
          <p:nvPr>
            <p:ph type="sldNum" sz="quarter" idx="12"/>
          </p:nvPr>
        </p:nvSpPr>
        <p:spPr/>
        <p:txBody>
          <a:bodyPr/>
          <a:lstStyle/>
          <a:p>
            <a:fld id="{CA090DF8-AF30-2C41-B480-C5C8796E225F}" type="slidenum">
              <a:rPr lang="en-US" smtClean="0"/>
              <a:t>5</a:t>
            </a:fld>
            <a:endParaRPr lang="en-US"/>
          </a:p>
        </p:txBody>
      </p:sp>
      <p:sp>
        <p:nvSpPr>
          <p:cNvPr id="5" name="TextBox 4">
            <a:extLst>
              <a:ext uri="{FF2B5EF4-FFF2-40B4-BE49-F238E27FC236}">
                <a16:creationId xmlns:a16="http://schemas.microsoft.com/office/drawing/2014/main" id="{CC64A750-FE25-4E99-BC92-ADE9D996781E}"/>
              </a:ext>
            </a:extLst>
          </p:cNvPr>
          <p:cNvSpPr txBox="1"/>
          <p:nvPr/>
        </p:nvSpPr>
        <p:spPr>
          <a:xfrm>
            <a:off x="1712889" y="3615687"/>
            <a:ext cx="7109139" cy="2241960"/>
          </a:xfrm>
          <a:prstGeom prst="rect">
            <a:avLst/>
          </a:prstGeom>
          <a:noFill/>
        </p:spPr>
        <p:txBody>
          <a:bodyPr wrap="square" numCol="2" rtlCol="0">
            <a:spAutoFit/>
          </a:bodyPr>
          <a:lstStyle/>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Numpy</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Pandas</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Matplotlib</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Seaborn</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Sklearn</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Geopy</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Geocoder</a:t>
            </a:r>
          </a:p>
          <a:p>
            <a:pPr marL="342900" indent="-342900">
              <a:lnSpc>
                <a:spcPct val="150000"/>
              </a:lnSpc>
              <a:buAutoNum type="arabicPeriod"/>
            </a:pPr>
            <a:r>
              <a:rPr lang="en-US" sz="2400" dirty="0">
                <a:latin typeface="Times New Roman" panose="02020603050405020304" pitchFamily="18" charset="0"/>
                <a:cs typeface="Times New Roman" panose="02020603050405020304" pitchFamily="18" charset="0"/>
              </a:rPr>
              <a:t>Folium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77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a:xfrm>
            <a:off x="309092" y="609600"/>
            <a:ext cx="5289996" cy="1456267"/>
          </a:xfrm>
        </p:spPr>
        <p:txBody>
          <a:bodyPr/>
          <a:lstStyle/>
          <a:p>
            <a:r>
              <a:rPr lang="en-US" b="1" dirty="0">
                <a:latin typeface="Times New Roman" panose="02020603050405020304" pitchFamily="18" charset="0"/>
                <a:cs typeface="Times New Roman" panose="02020603050405020304" pitchFamily="18" charset="0"/>
              </a:rPr>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a:xfrm>
            <a:off x="785611" y="1824507"/>
            <a:ext cx="11127346" cy="320898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following data was collected for this project:</a:t>
            </a:r>
          </a:p>
          <a:p>
            <a:pPr lvl="1"/>
            <a:r>
              <a:rPr lang="en-US"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neighbourhood</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data of Mumbai from </a:t>
            </a:r>
            <a:r>
              <a:rPr lang="en-US" sz="2400" u="sng"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https://en.wikipedia.org/wiki/List_of_  neighbourhoods_in_Mumbai</a:t>
            </a:r>
            <a:r>
              <a:rPr lang="en-IN" sz="2400" dirty="0">
                <a:latin typeface="Times New Roman" panose="02020603050405020304" pitchFamily="18" charset="0"/>
                <a:cs typeface="Times New Roman" panose="02020603050405020304" pitchFamily="18" charset="0"/>
              </a:rPr>
              <a:t> </a:t>
            </a:r>
          </a:p>
          <a:p>
            <a:pPr lvl="1"/>
            <a:r>
              <a:rPr lang="en-IN" sz="2400" dirty="0">
                <a:latin typeface="Times New Roman" panose="02020603050405020304" pitchFamily="18" charset="0"/>
                <a:cs typeface="Times New Roman" panose="02020603050405020304" pitchFamily="18" charset="0"/>
              </a:rPr>
              <a:t>Geographical coordinates of Mumbai and all neighbourhoods in Mumbai using GeoPy and Geocoder libraries in python</a:t>
            </a:r>
          </a:p>
          <a:p>
            <a:pPr lvl="1"/>
            <a:r>
              <a:rPr lang="en-IN" sz="2400" dirty="0">
                <a:latin typeface="Times New Roman" panose="02020603050405020304" pitchFamily="18" charset="0"/>
                <a:cs typeface="Times New Roman" panose="02020603050405020304" pitchFamily="18" charset="0"/>
              </a:rPr>
              <a:t>Venue data for all neighbourhoods in Mumbai using Foursquare API</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2175826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E3AF-B8C9-4E7A-806E-A553D785EB7E}"/>
              </a:ext>
            </a:extLst>
          </p:cNvPr>
          <p:cNvSpPr>
            <a:spLocks noGrp="1"/>
          </p:cNvSpPr>
          <p:nvPr>
            <p:ph type="title"/>
          </p:nvPr>
        </p:nvSpPr>
        <p:spPr/>
        <p:txBody>
          <a:bodyPr>
            <a:normAutofit/>
          </a:bodyPr>
          <a:lstStyle/>
          <a:p>
            <a:pPr algn="ctr"/>
            <a:r>
              <a:rPr lang="en-IN" dirty="0">
                <a:effectLst/>
                <a:latin typeface="Times New Roman" panose="02020603050405020304" pitchFamily="18" charset="0"/>
                <a:ea typeface="Calibri" panose="020F0502020204030204" pitchFamily="34" charset="0"/>
                <a:cs typeface="Times New Roman" panose="02020603050405020304" pitchFamily="18" charset="0"/>
              </a:rPr>
              <a:t>Neighbourhood Data</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9CA9DC7-141D-4CB1-88A2-318126D08C26}"/>
              </a:ext>
            </a:extLst>
          </p:cNvPr>
          <p:cNvSpPr>
            <a:spLocks noGrp="1"/>
          </p:cNvSpPr>
          <p:nvPr>
            <p:ph idx="1"/>
          </p:nvPr>
        </p:nvSpPr>
        <p:spPr>
          <a:xfrm>
            <a:off x="685802" y="1763809"/>
            <a:ext cx="10131425" cy="3330381"/>
          </a:xfrm>
        </p:spPr>
        <p:txBody>
          <a:bodyPr>
            <a:normAutofit/>
          </a:bodyPr>
          <a:lstStyle/>
          <a:p>
            <a:pPr marL="0" indent="0">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The data of the neighbourhoods in Mumbai was scraped from </a:t>
            </a:r>
            <a:r>
              <a:rPr lang="en-IN" sz="24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https://en.wikipedia.org/wiki/List_of_neighbourhoods_in_Mumbai</a:t>
            </a:r>
            <a:r>
              <a:rPr lang="en-IN" sz="2400" u="sng"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data is read into a pandas data frame using the read_html() method. The main reason for doing so is that the Wikipedia page provides a comprehensive and detailed table of the data which can easily be scraped using the read_html() method of pandas. The top 10 rows of the data frame are shown in Figure 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EFAEFD-9EAA-4A0B-8381-5240726D56BD}"/>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217486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a:xfrm>
            <a:off x="1303987" y="440095"/>
            <a:ext cx="10131425" cy="1456267"/>
          </a:xfrm>
        </p:spPr>
        <p:txBody>
          <a:bodyPr/>
          <a:lstStyle/>
          <a:p>
            <a:r>
              <a:rPr lang="en-US" dirty="0">
                <a:latin typeface="Times New Roman" panose="02020603050405020304" pitchFamily="18" charset="0"/>
                <a:cs typeface="Times New Roman" panose="02020603050405020304" pitchFamily="18" charset="0"/>
              </a:rPr>
              <a:t>Dataset for Mumbai </a:t>
            </a:r>
            <a:r>
              <a:rPr lang="en-IN" dirty="0">
                <a:latin typeface="Times New Roman" panose="02020603050405020304" pitchFamily="18" charset="0"/>
                <a:cs typeface="Times New Roman" panose="02020603050405020304" pitchFamily="18" charset="0"/>
              </a:rPr>
              <a:t>neighbourhoods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8</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First 10 rows of Mumbai </a:t>
            </a:r>
            <a:r>
              <a:rPr lang="en-IN" sz="2000" dirty="0">
                <a:latin typeface="Times New Roman" panose="02020603050405020304" pitchFamily="18" charset="0"/>
                <a:cs typeface="Times New Roman" panose="02020603050405020304" pitchFamily="18" charset="0"/>
              </a:rPr>
              <a:t>neighbourhood</a:t>
            </a:r>
            <a:r>
              <a:rPr lang="en-US" sz="2000" dirty="0">
                <a:latin typeface="Times New Roman" panose="02020603050405020304" pitchFamily="18" charset="0"/>
                <a:cs typeface="Times New Roman" panose="02020603050405020304" pitchFamily="18" charset="0"/>
              </a:rPr>
              <a:t> Data frame</a:t>
            </a:r>
          </a:p>
        </p:txBody>
      </p:sp>
    </p:spTree>
    <p:extLst>
      <p:ext uri="{BB962C8B-B14F-4D97-AF65-F5344CB8AC3E}">
        <p14:creationId xmlns:p14="http://schemas.microsoft.com/office/powerpoint/2010/main" val="702614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379</TotalTime>
  <Words>1488</Words>
  <Application>Microsoft Office PowerPoint</Application>
  <PresentationFormat>Widescreen</PresentationFormat>
  <Paragraphs>154</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Symbol</vt:lpstr>
      <vt:lpstr>Times New Roman</vt:lpstr>
      <vt:lpstr>Celestial</vt:lpstr>
      <vt:lpstr>Location analyzer Analyzing the neighborhoods in Mumbai for starting a restaurant</vt:lpstr>
      <vt:lpstr>Contents</vt:lpstr>
      <vt:lpstr>Abstract</vt:lpstr>
      <vt:lpstr>Problem statement</vt:lpstr>
      <vt:lpstr>Analysis of existing system</vt:lpstr>
      <vt:lpstr>Requirements</vt:lpstr>
      <vt:lpstr>Data Collection</vt:lpstr>
      <vt:lpstr>Neighbourhood Data</vt:lpstr>
      <vt:lpstr>Dataset for Mumbai neighbourhoods </vt:lpstr>
      <vt:lpstr>Geographical Coordinates</vt:lpstr>
      <vt:lpstr>Absolute difference between latitude and longitude values obtained from Wikipedia and Geocoder.</vt:lpstr>
      <vt:lpstr> </vt:lpstr>
      <vt:lpstr>Venue data</vt:lpstr>
      <vt:lpstr>Venue dataset</vt:lpstr>
      <vt:lpstr>Methodology</vt:lpstr>
      <vt:lpstr> </vt:lpstr>
      <vt:lpstr> Feature extraction</vt:lpstr>
      <vt:lpstr>PowerPoint Presentation</vt:lpstr>
      <vt:lpstr>Dataset for Top 10 Most Common Venues</vt:lpstr>
      <vt:lpstr> MACHINE LEARNING ALGORITHM</vt:lpstr>
      <vt:lpstr>Results</vt:lpstr>
      <vt:lpstr>PowerPoint Presentation</vt:lpstr>
      <vt:lpstr> Cluster 1 and 2</vt:lpstr>
      <vt:lpstr>Cluster 3</vt:lpstr>
      <vt:lpstr>Cluster 4</vt:lpstr>
      <vt:lpstr> Cluster 5</vt:lpstr>
      <vt:lpstr> </vt:lpstr>
      <vt:lpstr>Discussion</vt:lpstr>
      <vt:lpstr> </vt:lpstr>
      <vt:lpstr>Conclusion</vt:lpstr>
      <vt:lpstr>Future work or scope</vt:lpstr>
      <vt:lpstr>References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shahin sultana</cp:lastModifiedBy>
  <cp:revision>44</cp:revision>
  <dcterms:created xsi:type="dcterms:W3CDTF">2020-08-04T12:52:02Z</dcterms:created>
  <dcterms:modified xsi:type="dcterms:W3CDTF">2021-05-20T05:37:32Z</dcterms:modified>
</cp:coreProperties>
</file>